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9"/>
  </p:notesMasterIdLst>
  <p:handoutMasterIdLst>
    <p:handoutMasterId r:id="rId50"/>
  </p:handoutMasterIdLst>
  <p:sldIdLst>
    <p:sldId id="729" r:id="rId2"/>
    <p:sldId id="661" r:id="rId3"/>
    <p:sldId id="768" r:id="rId4"/>
    <p:sldId id="731" r:id="rId5"/>
    <p:sldId id="757" r:id="rId6"/>
    <p:sldId id="660" r:id="rId7"/>
    <p:sldId id="662" r:id="rId8"/>
    <p:sldId id="694" r:id="rId9"/>
    <p:sldId id="748" r:id="rId10"/>
    <p:sldId id="733" r:id="rId11"/>
    <p:sldId id="741" r:id="rId12"/>
    <p:sldId id="742" r:id="rId13"/>
    <p:sldId id="734" r:id="rId14"/>
    <p:sldId id="743" r:id="rId15"/>
    <p:sldId id="667" r:id="rId16"/>
    <p:sldId id="716" r:id="rId17"/>
    <p:sldId id="717" r:id="rId18"/>
    <p:sldId id="744" r:id="rId19"/>
    <p:sldId id="735" r:id="rId20"/>
    <p:sldId id="746" r:id="rId21"/>
    <p:sldId id="758" r:id="rId22"/>
    <p:sldId id="759" r:id="rId23"/>
    <p:sldId id="749" r:id="rId24"/>
    <p:sldId id="736" r:id="rId25"/>
    <p:sldId id="745" r:id="rId26"/>
    <p:sldId id="737" r:id="rId27"/>
    <p:sldId id="738" r:id="rId28"/>
    <p:sldId id="723" r:id="rId29"/>
    <p:sldId id="747" r:id="rId30"/>
    <p:sldId id="727" r:id="rId31"/>
    <p:sldId id="753" r:id="rId32"/>
    <p:sldId id="754" r:id="rId33"/>
    <p:sldId id="769" r:id="rId34"/>
    <p:sldId id="648" r:id="rId35"/>
    <p:sldId id="763" r:id="rId36"/>
    <p:sldId id="715" r:id="rId37"/>
    <p:sldId id="764" r:id="rId38"/>
    <p:sldId id="751" r:id="rId39"/>
    <p:sldId id="649" r:id="rId40"/>
    <p:sldId id="682" r:id="rId41"/>
    <p:sldId id="765" r:id="rId42"/>
    <p:sldId id="766" r:id="rId43"/>
    <p:sldId id="752" r:id="rId44"/>
    <p:sldId id="760" r:id="rId45"/>
    <p:sldId id="762" r:id="rId46"/>
    <p:sldId id="770" r:id="rId47"/>
    <p:sldId id="714" r:id="rId48"/>
  </p:sldIdLst>
  <p:sldSz cx="12192000" cy="6858000"/>
  <p:notesSz cx="7315200" cy="9601200"/>
  <p:custDataLst>
    <p:tags r:id="rId5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0380" autoAdjust="0"/>
  </p:normalViewPr>
  <p:slideViewPr>
    <p:cSldViewPr>
      <p:cViewPr varScale="1">
        <p:scale>
          <a:sx n="70" d="100"/>
          <a:sy n="70" d="100"/>
        </p:scale>
        <p:origin x="216" y="7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26</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97662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27</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55871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28</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572475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29</a:t>
            </a:fld>
            <a:endParaRPr lang="en-US">
              <a:latin typeface="Arial" charset="0"/>
            </a:endParaRPr>
          </a:p>
        </p:txBody>
      </p:sp>
    </p:spTree>
    <p:extLst>
      <p:ext uri="{BB962C8B-B14F-4D97-AF65-F5344CB8AC3E}">
        <p14:creationId xmlns:p14="http://schemas.microsoft.com/office/powerpoint/2010/main" val="47702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80695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2</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7369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xml"/><Relationship Id="rId7" Type="http://schemas.openxmlformats.org/officeDocument/2006/relationships/image" Target="../media/image1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oleObject" Target="../embeddings/oleObject2.bin"/><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Adversarial Search</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a:solidFill>
                  <a:schemeClr val="bg1"/>
                </a:solidFill>
                <a:latin typeface="Calibri"/>
                <a:cs typeface="Calibri"/>
              </a:rPr>
              <a:t>Instructors: Pieter Abbeel &amp; Dan Klein</a:t>
            </a:r>
          </a:p>
          <a:p>
            <a:pPr algn="ctr">
              <a:spcBef>
                <a:spcPts val="0"/>
              </a:spcBef>
            </a:pPr>
            <a:r>
              <a:rPr lang="en-US" sz="1600" dirty="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[These slides were created by Dan Klein and Pieter Abbeel for CS188 Intro to AI at UC Berkeley (</a:t>
            </a:r>
            <a:r>
              <a:rPr lang="en-US" sz="1400" dirty="0" err="1">
                <a:latin typeface="Calibri"/>
                <a:cs typeface="Calibri"/>
              </a:rPr>
              <a:t>ai.berkeley.edu</a:t>
            </a:r>
            <a:r>
              <a:rPr lang="en-US" sz="1400" dirty="0">
                <a:latin typeface="Calibri"/>
                <a:cs typeface="Calibri"/>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892966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010796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979848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415888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Tree>
    <p:extLst>
      <p:ext uri="{BB962C8B-B14F-4D97-AF65-F5344CB8AC3E}">
        <p14:creationId xmlns:p14="http://schemas.microsoft.com/office/powerpoint/2010/main" val="234051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10406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5728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270847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654747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415165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(L6D6)]</a:t>
            </a:r>
          </a:p>
        </p:txBody>
      </p:sp>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
        <p:nvSpPr>
          <p:cNvPr id="4"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(L6D7)]</a:t>
            </a:r>
          </a:p>
        </p:txBody>
      </p:sp>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62"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79"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80"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81"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75D4-E4C4-554F-98D0-08644BC78548}"/>
              </a:ext>
            </a:extLst>
          </p:cNvPr>
          <p:cNvSpPr>
            <a:spLocks noGrp="1"/>
          </p:cNvSpPr>
          <p:nvPr>
            <p:ph type="title"/>
          </p:nvPr>
        </p:nvSpPr>
        <p:spPr/>
        <p:txBody>
          <a:bodyPr/>
          <a:lstStyle/>
          <a:p>
            <a:r>
              <a:rPr lang="en-US" sz="4000" dirty="0"/>
              <a:t>Synergies between Evaluation Function and Alpha-Beta?</a:t>
            </a:r>
          </a:p>
        </p:txBody>
      </p:sp>
      <p:sp>
        <p:nvSpPr>
          <p:cNvPr id="3" name="Content Placeholder 2">
            <a:extLst>
              <a:ext uri="{FF2B5EF4-FFF2-40B4-BE49-F238E27FC236}">
                <a16:creationId xmlns:a16="http://schemas.microsoft.com/office/drawing/2014/main" id="{7404E906-14CC-F147-86E0-4866A091B4E8}"/>
              </a:ext>
            </a:extLst>
          </p:cNvPr>
          <p:cNvSpPr>
            <a:spLocks noGrp="1"/>
          </p:cNvSpPr>
          <p:nvPr>
            <p:ph idx="1"/>
          </p:nvPr>
        </p:nvSpPr>
        <p:spPr/>
        <p:txBody>
          <a:bodyPr/>
          <a:lstStyle/>
          <a:p>
            <a:r>
              <a:rPr lang="en-US" sz="2800" dirty="0"/>
              <a:t>Alpha-Beta: amount of pruning depends on expansion ordering</a:t>
            </a:r>
          </a:p>
          <a:p>
            <a:pPr lvl="1"/>
            <a:r>
              <a:rPr lang="en-US" sz="2400" dirty="0"/>
              <a:t>Evaluation function can provide guidance to expand most promising nodes first (which later makes it more likely there is already a good alternative on the path to the root)</a:t>
            </a:r>
          </a:p>
          <a:p>
            <a:pPr lvl="2"/>
            <a:r>
              <a:rPr lang="en-US" sz="2000" dirty="0"/>
              <a:t>(somewhat similar to role of A* heuristic,  CSPs filtering)</a:t>
            </a:r>
          </a:p>
          <a:p>
            <a:pPr lvl="2"/>
            <a:endParaRPr lang="en-US" sz="2000" dirty="0"/>
          </a:p>
          <a:p>
            <a:r>
              <a:rPr lang="en-US" sz="2800" dirty="0"/>
              <a:t>Alpha-Beta:  (similar for roles of min-max swapped)</a:t>
            </a:r>
          </a:p>
          <a:p>
            <a:pPr lvl="1"/>
            <a:r>
              <a:rPr lang="en-US" sz="2400" dirty="0"/>
              <a:t>Value at a min-node will only keep going down</a:t>
            </a:r>
          </a:p>
          <a:p>
            <a:pPr lvl="1"/>
            <a:r>
              <a:rPr lang="en-US" sz="2400" dirty="0"/>
              <a:t>Once value of min-node lower than better option for max along path to root, can prune</a:t>
            </a:r>
          </a:p>
          <a:p>
            <a:pPr lvl="1"/>
            <a:r>
              <a:rPr lang="en-US" sz="2400" dirty="0"/>
              <a:t>Hence: IF evaluation function provides upper-bound on value at min-node, and upper-bound already lower than better option for max along path to root </a:t>
            </a:r>
            <a:br>
              <a:rPr lang="en-US" sz="2400" dirty="0"/>
            </a:br>
            <a:r>
              <a:rPr lang="en-US" sz="2400" dirty="0"/>
              <a:t>THEN can prune</a:t>
            </a:r>
          </a:p>
          <a:p>
            <a:endParaRPr lang="en-US" sz="2800" dirty="0"/>
          </a:p>
        </p:txBody>
      </p:sp>
    </p:spTree>
    <p:extLst>
      <p:ext uri="{BB962C8B-B14F-4D97-AF65-F5344CB8AC3E}">
        <p14:creationId xmlns:p14="http://schemas.microsoft.com/office/powerpoint/2010/main" val="2191242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Next Time: Uncertainty!</a:t>
            </a:r>
          </a:p>
        </p:txBody>
      </p:sp>
      <p:sp>
        <p:nvSpPr>
          <p:cNvPr id="29699"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1"/>
            <a:r>
              <a:rPr lang="en-US" sz="2000" dirty="0"/>
              <a:t>More later on non-zero-sum games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33132</TotalTime>
  <Words>1862</Words>
  <Application>Microsoft Macintosh PowerPoint</Application>
  <PresentationFormat>Widescreen</PresentationFormat>
  <Paragraphs>348</Paragraphs>
  <Slides>47</Slides>
  <Notes>14</Notes>
  <HiddenSlides>0</HiddenSlides>
  <MMClips>9</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Arial</vt:lpstr>
      <vt:lpstr>Calibri</vt:lpstr>
      <vt:lpstr>Symbol</vt:lpstr>
      <vt:lpstr>Times New Roman</vt:lpstr>
      <vt:lpstr>Wingdings</vt:lpstr>
      <vt:lpstr>dan-berkeley-nlp-v1</vt:lpstr>
      <vt:lpstr>Photo Editor Photo</vt:lpstr>
      <vt:lpstr>CS 188: Artificial Intelligence </vt:lpstr>
      <vt:lpstr>Game Playing State-of-the-Art</vt:lpstr>
      <vt:lpstr>Game Playing State-of-the-Art</vt:lpstr>
      <vt:lpstr>Behavior from Computation</vt:lpstr>
      <vt:lpstr>Video of Demo Mystery Pacman</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Properties</vt:lpstr>
      <vt:lpstr>Video of Demo Min vs. Exp (Min)</vt:lpstr>
      <vt:lpstr>Video of Demo Min vs. Exp (Exp)</vt:lpstr>
      <vt:lpstr>Minimax Efficiency</vt:lpstr>
      <vt:lpstr>Resource Limits</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Resource Limits</vt:lpstr>
      <vt:lpstr>Resource Limits</vt:lpstr>
      <vt:lpstr>Video of Demo Thrashing (d=2)</vt:lpstr>
      <vt:lpstr>Why Pacman Starves</vt:lpstr>
      <vt:lpstr>Video of Demo Thrashing -- Fixed (d=2)</vt:lpstr>
      <vt:lpstr>Evaluation Functions</vt:lpstr>
      <vt:lpstr>Evaluation Functions</vt:lpstr>
      <vt:lpstr>Evaluation for Pacman</vt:lpstr>
      <vt:lpstr>Video of Demo Smart Ghosts (Coordination)</vt:lpstr>
      <vt:lpstr>Video of Demo Smart Ghosts (Coordination) – Zoomed In</vt:lpstr>
      <vt:lpstr>Depth Matters</vt:lpstr>
      <vt:lpstr>Video of Demo Limited Depth (2)</vt:lpstr>
      <vt:lpstr>Video of Demo Limited Depth (10)</vt:lpstr>
      <vt:lpstr>Synergies between Evaluation Function and Alpha-Beta?</vt:lpstr>
      <vt:lpstr>Next Time: Uncertainty!</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2112</cp:revision>
  <cp:lastPrinted>2016-02-04T17:52:29Z</cp:lastPrinted>
  <dcterms:created xsi:type="dcterms:W3CDTF">2004-08-27T04:16:05Z</dcterms:created>
  <dcterms:modified xsi:type="dcterms:W3CDTF">2018-09-11T06:23:23Z</dcterms:modified>
</cp:coreProperties>
</file>